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D6F26-9A25-4001-986D-E554F439319C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1FF53-D72A-4639-9075-C9AD6EC8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9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1FF53-D72A-4639-9075-C9AD6EC890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621D23-8A00-49CB-8C54-2A38C0C21B11}" type="datetimeFigureOut">
              <a:rPr lang="ru-RU" smtClean="0"/>
              <a:t>08.10.2013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E988DD3-6EF7-4EB0-B869-53562C4DF06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24744"/>
            <a:ext cx="6408712" cy="1472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        «Касты в Индии»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717242"/>
            <a:ext cx="2808312" cy="1280345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СРССП  </a:t>
            </a:r>
            <a:r>
              <a:rPr lang="ru-RU" b="1" i="1" dirty="0" err="1" smtClean="0">
                <a:solidFill>
                  <a:srgbClr val="FF0000"/>
                </a:solidFill>
              </a:rPr>
              <a:t>Шамсудиновой</a:t>
            </a:r>
            <a:r>
              <a:rPr lang="ru-RU" b="1" i="1" dirty="0" smtClean="0">
                <a:solidFill>
                  <a:srgbClr val="FF0000"/>
                </a:solidFill>
              </a:rPr>
              <a:t>  Р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Факультет: </a:t>
            </a:r>
            <a:r>
              <a:rPr lang="ru-RU" b="1" i="1" dirty="0" smtClean="0">
                <a:solidFill>
                  <a:srgbClr val="FF0000"/>
                </a:solidFill>
              </a:rPr>
              <a:t>Религиоведение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68733"/>
            <a:ext cx="2343150" cy="15525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68734"/>
            <a:ext cx="2343150" cy="155257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0485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102" y="836712"/>
            <a:ext cx="2358430" cy="2664295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Прямоугольник 1"/>
          <p:cNvSpPr/>
          <p:nvPr/>
        </p:nvSpPr>
        <p:spPr>
          <a:xfrm>
            <a:off x="1053952" y="620688"/>
            <a:ext cx="4958208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Хотя шудры входят в четвертую </a:t>
            </a:r>
            <a:r>
              <a:rPr lang="ru-RU" b="1" i="1" dirty="0" err="1" smtClean="0">
                <a:solidFill>
                  <a:schemeClr val="tx2"/>
                </a:solidFill>
              </a:rPr>
              <a:t>варну</a:t>
            </a:r>
            <a:r>
              <a:rPr lang="ru-RU" b="1" i="1" dirty="0" smtClean="0">
                <a:solidFill>
                  <a:schemeClr val="tx2"/>
                </a:solidFill>
              </a:rPr>
              <a:t>, это не означает, что они занимают низшую ступень в социальной иерархии: </a:t>
            </a:r>
            <a:r>
              <a:rPr lang="ru-RU" b="1" i="1" dirty="0" smtClean="0">
                <a:solidFill>
                  <a:schemeClr val="accent4"/>
                </a:solidFill>
              </a:rPr>
              <a:t>существует много районов, где крестьянская каста, благодаря своей численности и владению значительной частью местных земельных угодий, играет важнейшую роль </a:t>
            </a:r>
            <a:r>
              <a:rPr lang="ru-RU" b="1" i="1" dirty="0" err="1" smtClean="0">
                <a:solidFill>
                  <a:schemeClr val="accent4"/>
                </a:solidFill>
              </a:rPr>
              <a:t>роль</a:t>
            </a:r>
            <a:r>
              <a:rPr lang="ru-RU" b="1" i="1" dirty="0" smtClean="0">
                <a:solidFill>
                  <a:schemeClr val="accent4"/>
                </a:solidFill>
              </a:rPr>
              <a:t> в решении социальных и политических вопросов. В давнее время крестьянские касты шудр признавали политическое господство кшатриев, правивших в данной местности, но сегодня эти отношения отошли в прошлое, и превосходство помещиков-кшатриев признается лишь в ритуальном плане, и то не всегда. Крестьяне нанимают брахманов в качестве семейных священнослужителей и сбывают свою продукцию через членов торговых каст. Отдельные индивиды из «чистых» шудр могут выступать арендаторами участков у брахманов, помещиков, торговцев</a:t>
            </a:r>
            <a:endParaRPr lang="ru-RU" b="1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59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8800" y="1268760"/>
            <a:ext cx="77916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Неприкасаемые </a:t>
            </a:r>
            <a:r>
              <a:rPr lang="ru-RU" b="1" i="1" dirty="0" smtClean="0"/>
              <a:t>– занятые самыми грязными работами, во многих отношениях они находятся за пределами индусского общества. </a:t>
            </a:r>
            <a:r>
              <a:rPr lang="ru-RU" b="1" i="1" dirty="0" smtClean="0">
                <a:solidFill>
                  <a:schemeClr val="accent1"/>
                </a:solidFill>
              </a:rPr>
              <a:t>Они занимаются уборкой мертвых животных из улиц и полей, туалетов, выделкой кож и т.п.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Членам этих каст запрещается посещать дома «чистых» каст и брать воду из их колодцев, им даже запрещено наступать тени других каст. Большинство индуистских храмов до недавнего времени были закрыты для неприкасаемых, существовал даже запрет подходить к людям из более высоких каст ближе установленного числа шагов. </a:t>
            </a:r>
          </a:p>
          <a:p>
            <a:r>
              <a:rPr lang="ru-RU" b="1" i="1" dirty="0" smtClean="0"/>
              <a:t>Характер кастовых барьеров таков, что считается, будто они продолжают осквернять членов «чистых» каст, даже если они давно оставили свое кастовое занятие и занимаются ритуально нейтральной деятельностью, например земледелием. Хотя в других социальных условиях и ситуациях, например, находясь в промышленном городе или в поезде, неприкасаемый может иметь физический контакт с членами более высоких каст и не осквернять их, в своей родной деревне неприкасаемость неотторжима от него, чем бы он ни занимался.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468257"/>
            <a:ext cx="419138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Не  принадлежат  ни  к  одной  касте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623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836712"/>
            <a:ext cx="2664296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Вывод:</a:t>
            </a:r>
            <a:endParaRPr lang="ru-RU" sz="3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844824"/>
            <a:ext cx="48245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Уже по меньшей мере </a:t>
            </a:r>
            <a:r>
              <a:rPr lang="ru-RU" b="1" i="1" dirty="0" smtClean="0">
                <a:solidFill>
                  <a:srgbClr val="7030A0"/>
                </a:solidFill>
              </a:rPr>
              <a:t>75</a:t>
            </a:r>
            <a:r>
              <a:rPr lang="ru-RU" b="1" i="1" dirty="0" smtClean="0"/>
              <a:t> лет, как кастовые барьеры в отношении социального перемешивания и совместных трапез в крупных городах сломаны. </a:t>
            </a:r>
            <a:r>
              <a:rPr lang="ru-RU" b="1" i="1" dirty="0" smtClean="0">
                <a:solidFill>
                  <a:srgbClr val="7030A0"/>
                </a:solidFill>
              </a:rPr>
              <a:t>В 1950 г. законодательно отменили статус неприкасаемости</a:t>
            </a:r>
            <a:r>
              <a:rPr lang="ru-RU" b="1" i="1" dirty="0" smtClean="0"/>
              <a:t>, и храмы стали доступны всем индусам. Представители каст, лишенных привилегий, получают преимущества, когда речь идет об образовании и работе. </a:t>
            </a:r>
            <a:r>
              <a:rPr lang="ru-RU" b="1" i="1" dirty="0" smtClean="0">
                <a:solidFill>
                  <a:srgbClr val="7030A0"/>
                </a:solidFill>
              </a:rPr>
              <a:t>Однако система каст и </a:t>
            </a:r>
            <a:r>
              <a:rPr lang="ru-RU" b="1" i="1" dirty="0" err="1" smtClean="0">
                <a:solidFill>
                  <a:srgbClr val="7030A0"/>
                </a:solidFill>
              </a:rPr>
              <a:t>варн</a:t>
            </a:r>
            <a:r>
              <a:rPr lang="ru-RU" b="1" i="1" dirty="0" smtClean="0">
                <a:solidFill>
                  <a:srgbClr val="7030A0"/>
                </a:solidFill>
              </a:rPr>
              <a:t> по-прежнему играет важную роль, когда дело касается заключения брака. Кастовая лояльность включается в расчет, когда проходят выборы или при приеме на работу.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88840"/>
            <a:ext cx="1872208" cy="252028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49432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410690"/>
            <a:ext cx="5976664" cy="274650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i="1" dirty="0" smtClean="0"/>
              <a:t>1.Куценков А. А. «Эволюция индийской касты»</a:t>
            </a:r>
          </a:p>
          <a:p>
            <a:r>
              <a:rPr lang="ru-RU" sz="2400" b="1" i="1" dirty="0" smtClean="0"/>
              <a:t>2.Бонгард-Левин Г.М. «Древнеиндийская цивилизация»</a:t>
            </a:r>
            <a:endParaRPr lang="ru-RU" sz="24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378941"/>
            <a:ext cx="597666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Список  используемой  литературы: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30794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772816"/>
            <a:ext cx="6552728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Из самых ранних произведений санскритской литературы известно, что говорившие на арийских наречиях народы в период первоначального заселения Индии </a:t>
            </a:r>
            <a:r>
              <a:rPr lang="ru-RU" b="1" i="1" dirty="0" smtClean="0">
                <a:solidFill>
                  <a:schemeClr val="accent3"/>
                </a:solidFill>
              </a:rPr>
              <a:t>(приблизительно с 1500 по 1200 до н.э.) </a:t>
            </a:r>
            <a:r>
              <a:rPr lang="ru-RU" b="1" i="1" dirty="0" smtClean="0"/>
              <a:t>уже делились на четыре главных сословия, позже названные </a:t>
            </a:r>
            <a:r>
              <a:rPr lang="ru-RU" b="1" i="1" dirty="0" smtClean="0">
                <a:solidFill>
                  <a:schemeClr val="accent1"/>
                </a:solidFill>
              </a:rPr>
              <a:t>«</a:t>
            </a:r>
            <a:r>
              <a:rPr lang="ru-RU" b="1" i="1" dirty="0" err="1" smtClean="0">
                <a:solidFill>
                  <a:schemeClr val="accent1"/>
                </a:solidFill>
              </a:rPr>
              <a:t>варнами</a:t>
            </a:r>
            <a:r>
              <a:rPr lang="ru-RU" b="1" i="1" dirty="0" smtClean="0">
                <a:solidFill>
                  <a:schemeClr val="accent1"/>
                </a:solidFill>
              </a:rPr>
              <a:t>» (санскр. «цвет»):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FF0000"/>
                </a:solidFill>
              </a:rPr>
              <a:t>брахманов (священнослужителей), кшатриев (воинов), вайшьев (торговцев, скотоводов и земледельцев) и шудр (слуг и разнорабочих).</a:t>
            </a:r>
          </a:p>
          <a:p>
            <a:r>
              <a:rPr lang="ru-RU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Индусы верят в перевоплощение и считают, что тот, кто соблюдает правила своей касты, в будущей жизни поднимется по рождению в более высокую касту, тот же, кто нарушает эти правила, потеряет социальный статус.</a:t>
            </a:r>
            <a:endParaRPr lang="ru-RU" b="1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836712"/>
            <a:ext cx="6264696" cy="6480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Введение</a:t>
            </a:r>
            <a:r>
              <a:rPr lang="ru-RU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0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661" y="521162"/>
            <a:ext cx="6552728" cy="34163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По учению вед, Брама сотворил четыре разряда людей, называемых кастами: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Первую касту, </a:t>
            </a:r>
            <a:r>
              <a:rPr lang="ru-RU" b="1" i="1" dirty="0" smtClean="0">
                <a:solidFill>
                  <a:schemeClr val="accent3"/>
                </a:solidFill>
              </a:rPr>
              <a:t>брахманов</a:t>
            </a:r>
            <a:r>
              <a:rPr lang="ru-RU" b="1" i="1" dirty="0" smtClean="0"/>
              <a:t>, предназначенную просвещать человечество и управлять им, он сотворил из своей головы или рта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вторую, </a:t>
            </a:r>
            <a:r>
              <a:rPr lang="ru-RU" b="1" i="1" dirty="0" smtClean="0">
                <a:solidFill>
                  <a:schemeClr val="accent3"/>
                </a:solidFill>
              </a:rPr>
              <a:t>кшатрий (воинов), </a:t>
            </a:r>
            <a:r>
              <a:rPr lang="ru-RU" b="1" i="1" dirty="0" smtClean="0"/>
              <a:t>защитников общества, из руки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третью, </a:t>
            </a:r>
            <a:r>
              <a:rPr lang="ru-RU" b="1" i="1" dirty="0" err="1" smtClean="0">
                <a:solidFill>
                  <a:schemeClr val="accent3"/>
                </a:solidFill>
              </a:rPr>
              <a:t>вейзий</a:t>
            </a:r>
            <a:r>
              <a:rPr lang="ru-RU" b="1" i="1" dirty="0" smtClean="0">
                <a:solidFill>
                  <a:schemeClr val="accent3"/>
                </a:solidFill>
              </a:rPr>
              <a:t> или </a:t>
            </a:r>
            <a:r>
              <a:rPr lang="ru-RU" b="1" i="1" dirty="0" err="1" smtClean="0">
                <a:solidFill>
                  <a:schemeClr val="accent3"/>
                </a:solidFill>
              </a:rPr>
              <a:t>вайши</a:t>
            </a:r>
            <a:r>
              <a:rPr lang="ru-RU" b="1" i="1" dirty="0" smtClean="0">
                <a:solidFill>
                  <a:schemeClr val="accent3"/>
                </a:solidFill>
              </a:rPr>
              <a:t>, </a:t>
            </a:r>
            <a:r>
              <a:rPr lang="ru-RU" b="1" i="1" dirty="0" smtClean="0"/>
              <a:t>питателей государства, - из живота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b="1" i="1" dirty="0" smtClean="0"/>
              <a:t>четвертую, </a:t>
            </a:r>
            <a:r>
              <a:rPr lang="ru-RU" b="1" i="1" dirty="0" smtClean="0">
                <a:solidFill>
                  <a:schemeClr val="accent3"/>
                </a:solidFill>
              </a:rPr>
              <a:t>шудр,</a:t>
            </a:r>
            <a:r>
              <a:rPr lang="ru-RU" b="1" i="1" dirty="0" smtClean="0"/>
              <a:t> из ног, уделив ей в вечный удел - служить высшим кастам.</a:t>
            </a:r>
          </a:p>
          <a:p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661" y="3937482"/>
            <a:ext cx="1944216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17" y="3932221"/>
            <a:ext cx="1944216" cy="215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796" y="3937482"/>
            <a:ext cx="1924050" cy="215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1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9584" y="1052736"/>
            <a:ext cx="3558480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Первые  три касты, далеко не уравненные между собою, имеют однако  что-то общее, что каждая из них пользуется какими-бы то ни было, своими преимуществами; четвертая-же каста и смешанные , стоящие еще ниже ее, не имеют никаких прав. На </a:t>
            </a:r>
            <a:r>
              <a:rPr lang="ru-RU" b="1" i="1" dirty="0" smtClean="0">
                <a:solidFill>
                  <a:schemeClr val="accent3"/>
                </a:solidFill>
              </a:rPr>
              <a:t>шудру </a:t>
            </a:r>
            <a:r>
              <a:rPr lang="ru-RU" b="1" i="1" dirty="0" smtClean="0"/>
              <a:t>закон смотрит не как на гражданина, или человека, а просто как на механическое орудие, необходимое для существования трех высших каст, и могущее быть полезным для достижения разных целей. </a:t>
            </a:r>
            <a:endParaRPr lang="ru-RU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344291" cy="2256641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58240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706" y="1340768"/>
            <a:ext cx="7662758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На протяжении всей индийской истории кастовая структура демонстрировала удивительную стабильность перед изменениями. </a:t>
            </a:r>
            <a:r>
              <a:rPr lang="ru-RU" b="1" dirty="0" smtClean="0">
                <a:solidFill>
                  <a:schemeClr val="accent1"/>
                </a:solidFill>
              </a:rPr>
              <a:t>Даже расцвет буддизма и принятие его в качестве государственной религии императором </a:t>
            </a:r>
            <a:r>
              <a:rPr lang="ru-RU" b="1" dirty="0" err="1" smtClean="0">
                <a:solidFill>
                  <a:schemeClr val="accent1"/>
                </a:solidFill>
              </a:rPr>
              <a:t>Ашокой</a:t>
            </a:r>
            <a:r>
              <a:rPr lang="ru-RU" b="1" dirty="0" smtClean="0">
                <a:solidFill>
                  <a:schemeClr val="accent1"/>
                </a:solidFill>
              </a:rPr>
              <a:t> (269–232 до н.э.) не сказались на системе наследственных групп. </a:t>
            </a:r>
            <a:r>
              <a:rPr lang="ru-RU" b="1" dirty="0" smtClean="0"/>
              <a:t>В отличие от индуизма, буддизм как доктрина не поддерживает кастового деления, но в то же время и не настаивает на полном уничтожении кастовых различий.</a:t>
            </a:r>
          </a:p>
          <a:p>
            <a:r>
              <a:rPr lang="ru-RU" b="1" dirty="0" smtClean="0"/>
              <a:t>Во времена возвышения индуизма, последовавшего за упадком буддизма, из простой, незамысловатой системы четырех </a:t>
            </a:r>
            <a:r>
              <a:rPr lang="ru-RU" b="1" dirty="0" err="1" smtClean="0"/>
              <a:t>варн</a:t>
            </a:r>
            <a:r>
              <a:rPr lang="ru-RU" b="1" dirty="0" smtClean="0"/>
              <a:t> выросла сложнейшая многослойная система, выстроившая строгий порядок чередования и соотношения разных социальных групп. Каждая </a:t>
            </a:r>
            <a:r>
              <a:rPr lang="ru-RU" b="1" dirty="0" err="1" smtClean="0"/>
              <a:t>варна</a:t>
            </a:r>
            <a:r>
              <a:rPr lang="ru-RU" b="1" dirty="0" smtClean="0"/>
              <a:t> обозначила в ходе этого процесса рамки для множества самостоятельных эндогамных каст (</a:t>
            </a:r>
            <a:r>
              <a:rPr lang="ru-RU" b="1" dirty="0" err="1" smtClean="0">
                <a:solidFill>
                  <a:schemeClr val="accent1"/>
                </a:solidFill>
              </a:rPr>
              <a:t>джати</a:t>
            </a:r>
            <a:r>
              <a:rPr lang="ru-RU" b="1" dirty="0" smtClean="0"/>
              <a:t>). </a:t>
            </a:r>
            <a:r>
              <a:rPr lang="ru-RU" b="1" dirty="0" smtClean="0">
                <a:solidFill>
                  <a:srgbClr val="FF0000"/>
                </a:solidFill>
              </a:rPr>
              <a:t>Ни мусульманское нашествие, закончившееся формированием империи Моголов, ни установление британского господства не поколебали фундаментальных основ кастовой организации общества.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548680"/>
            <a:ext cx="4032448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Исторические  факты: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50445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595" y="874298"/>
            <a:ext cx="7983791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Поскольку каждая имеющая наименование каста делится на множество под каст , невозможно даже приблизительно подсчитать число социальных единиц, обладающих минимально необходимыми признаками </a:t>
            </a:r>
            <a:r>
              <a:rPr lang="ru-RU" b="1" i="1" dirty="0" err="1" smtClean="0"/>
              <a:t>джати</a:t>
            </a:r>
            <a:r>
              <a:rPr lang="ru-RU" b="1" i="1" dirty="0" smtClean="0"/>
              <a:t>. Официальная тенденция преуменьшать значение кастовой системы привела к тому, что в проводимых раз в десятилетие переписях населения исчезла соответствующая графа. В последний раз сведения о числе каст были опубликованы в 1931 (3000 каст). Широко распространено мнение, что в современном индийском государстве касты утратили свое прежнее значение. Однако развитие событий показало, что это далеко не так. Позиция, занятая ИНК и правительством Индии после смерти Ганди, отличается противоречивостью. Более того, всеобщее избирательное право и потребность политических деятелей в поддержке электората придали новую значимость корпоративному духу и внутренней сплоченности каст. </a:t>
            </a:r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44616"/>
            <a:ext cx="2191932" cy="1998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332656"/>
            <a:ext cx="4824536" cy="5760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Касты  в  современной  Индии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5373216"/>
            <a:ext cx="2376264" cy="4859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Ганди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169581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5112568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В типичной сельской местности высший слой кастовой иерархии образуют члены одной или нескольких брахманских каст, составляющие от </a:t>
            </a:r>
            <a:r>
              <a:rPr lang="ru-RU" b="1" i="1" dirty="0" smtClean="0">
                <a:solidFill>
                  <a:schemeClr val="accent4"/>
                </a:solidFill>
              </a:rPr>
              <a:t>5 до 10% </a:t>
            </a:r>
            <a:r>
              <a:rPr lang="ru-RU" b="1" i="1" dirty="0" smtClean="0"/>
              <a:t>населения. Среди этих брахманов присутствуют </a:t>
            </a:r>
            <a:r>
              <a:rPr lang="ru-RU" b="1" i="1" dirty="0" smtClean="0">
                <a:solidFill>
                  <a:schemeClr val="accent4"/>
                </a:solidFill>
              </a:rPr>
              <a:t>некоторое число землевладельцев, несколько деревенских писарей и бухгалтеров или счетоводов, небольшая группа служителей культа, выполняющих ритуальные функции в местных святилищах и храмах. </a:t>
            </a:r>
            <a:r>
              <a:rPr lang="ru-RU" b="1" i="1" dirty="0" smtClean="0"/>
              <a:t>Члены каждой брахманской касты заключают браки лишь в своем кругу, хотя возможна женитьба на невесте из семьи, принадлежащей к аналогичной под касте из соседней местности. </a:t>
            </a:r>
            <a:r>
              <a:rPr lang="ru-RU" b="1" i="1" dirty="0" smtClean="0">
                <a:solidFill>
                  <a:schemeClr val="accent4"/>
                </a:solidFill>
              </a:rPr>
              <a:t>Брахманам не полагается ходить за плугом или выполнять определенные виды работ, связанные с ручным трудом; женщины из их среды могут прислуживать в доме, а землевладельцы обрабатывать наделы, но только не пахать. Брахманам позволительно также работать поварами или домашними слугами.</a:t>
            </a:r>
            <a:endParaRPr lang="ru-RU" b="1" i="1" dirty="0">
              <a:solidFill>
                <a:schemeClr val="accent4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8800"/>
            <a:ext cx="1944241" cy="264830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691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5845"/>
            <a:ext cx="4896544" cy="61863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В сельской местности кшатрии включают, например, </a:t>
            </a:r>
            <a:r>
              <a:rPr lang="ru-RU" b="1" i="1" dirty="0" smtClean="0">
                <a:solidFill>
                  <a:schemeClr val="accent4"/>
                </a:solidFill>
              </a:rPr>
              <a:t>помещиков, возможно связанных с бывшими правящими домами (например, с раджпутскими князьями в Северной Индии). </a:t>
            </a:r>
            <a:r>
              <a:rPr lang="ru-RU" b="1" i="1" dirty="0" smtClean="0"/>
              <a:t>Традиционными в таких кастах занятиями являются </a:t>
            </a:r>
            <a:r>
              <a:rPr lang="ru-RU" b="1" i="1" dirty="0" smtClean="0">
                <a:solidFill>
                  <a:schemeClr val="accent4"/>
                </a:solidFill>
              </a:rPr>
              <a:t>работа управляющими в поместьях и служба на различных административных должностях и в войсках, но ныне эти касты уже не пользуются прежней властью и авторитетом</a:t>
            </a:r>
            <a:r>
              <a:rPr lang="ru-RU" b="1" i="1" dirty="0" smtClean="0"/>
              <a:t>. В ритуальном отношении кшатрии стоят сразу за брахманами и тоже соблюдают строгую кастовую эндогамию, хотя допускают брак с девушкой из более низкой под касты (союз, называемый </a:t>
            </a:r>
            <a:r>
              <a:rPr lang="ru-RU" b="1" i="1" dirty="0" err="1" smtClean="0"/>
              <a:t>гипергамией</a:t>
            </a:r>
            <a:r>
              <a:rPr lang="ru-RU" b="1" i="1" dirty="0" smtClean="0"/>
              <a:t>), но женщина ни в коем случае не может выйти замуж за мужчину под касты ниже ее собственной. Большинство кшатрий употребляют мясо; они вправе принимать пищу от брахманов, но не от представителей каких-либо других каст.</a:t>
            </a:r>
            <a:endParaRPr lang="ru-RU" b="1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016224" cy="2448272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0162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136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764704"/>
            <a:ext cx="45720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b="1" i="1" dirty="0" smtClean="0"/>
              <a:t>Третья категория «дважды рожденных» каст </a:t>
            </a:r>
            <a:r>
              <a:rPr lang="ru-RU" b="1" i="1" dirty="0" smtClean="0">
                <a:solidFill>
                  <a:schemeClr val="accent4"/>
                </a:solidFill>
              </a:rPr>
              <a:t>включает торговцев, лавочников и ростовщиков</a:t>
            </a:r>
            <a:r>
              <a:rPr lang="ru-RU" b="1" i="1" dirty="0" smtClean="0"/>
              <a:t>. Эти касты признают превосходство брахманов, но не обязательно выказывают такое отношение к </a:t>
            </a:r>
            <a:r>
              <a:rPr lang="ru-RU" b="1" i="1" dirty="0" err="1" smtClean="0"/>
              <a:t>кшатрийским</a:t>
            </a:r>
            <a:r>
              <a:rPr lang="ru-RU" b="1" i="1" dirty="0" smtClean="0"/>
              <a:t> кастам; как правило, вайшьи более строго соблюдают правила, касающиеся пищи, и еще более тщательно стараются избегать ритуального осквернения. </a:t>
            </a:r>
            <a:r>
              <a:rPr lang="ru-RU" b="1" i="1" dirty="0" smtClean="0">
                <a:solidFill>
                  <a:schemeClr val="accent4"/>
                </a:solidFill>
              </a:rPr>
              <a:t>Традиционным занятием вайшьев служат торговля и банковское дело, они стремятся держаться подальше от физического труда, но иногда включаются в управление хозяйствами помещиков и деревенских предпринимателей, непосредственно не участвуя в обработке земли.</a:t>
            </a:r>
            <a:endParaRPr lang="ru-RU" b="1" i="1" dirty="0">
              <a:solidFill>
                <a:schemeClr val="accent4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957263"/>
            <a:ext cx="2308795" cy="2831777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38644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</TotalTime>
  <Words>1287</Words>
  <Application>Microsoft Office PowerPoint</Application>
  <PresentationFormat>Экран (4:3)</PresentationFormat>
  <Paragraphs>34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        «Касты в Индии»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«Касты в Индии»</dc:title>
  <dc:creator>User</dc:creator>
  <cp:lastModifiedBy>User</cp:lastModifiedBy>
  <cp:revision>12</cp:revision>
  <dcterms:created xsi:type="dcterms:W3CDTF">2013-10-08T08:29:13Z</dcterms:created>
  <dcterms:modified xsi:type="dcterms:W3CDTF">2013-10-08T10:13:46Z</dcterms:modified>
</cp:coreProperties>
</file>